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394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516" r:id="rId13"/>
    <p:sldId id="507" r:id="rId14"/>
    <p:sldId id="464" r:id="rId15"/>
    <p:sldId id="465" r:id="rId16"/>
    <p:sldId id="518" r:id="rId17"/>
    <p:sldId id="468" r:id="rId18"/>
    <p:sldId id="517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90" r:id="rId27"/>
    <p:sldId id="491" r:id="rId28"/>
    <p:sldId id="515" r:id="rId29"/>
    <p:sldId id="476" r:id="rId30"/>
    <p:sldId id="477" r:id="rId31"/>
    <p:sldId id="508" r:id="rId32"/>
    <p:sldId id="480" r:id="rId33"/>
    <p:sldId id="519" r:id="rId34"/>
    <p:sldId id="483" r:id="rId35"/>
    <p:sldId id="494" r:id="rId36"/>
    <p:sldId id="496" r:id="rId37"/>
    <p:sldId id="497" r:id="rId38"/>
    <p:sldId id="520" r:id="rId39"/>
    <p:sldId id="487" r:id="rId40"/>
    <p:sldId id="511" r:id="rId41"/>
    <p:sldId id="521" r:id="rId42"/>
    <p:sldId id="500" r:id="rId43"/>
    <p:sldId id="510" r:id="rId44"/>
    <p:sldId id="501" r:id="rId45"/>
    <p:sldId id="506" r:id="rId46"/>
    <p:sldId id="502" r:id="rId47"/>
    <p:sldId id="509" r:id="rId48"/>
    <p:sldId id="486" r:id="rId49"/>
    <p:sldId id="522" r:id="rId50"/>
    <p:sldId id="514" r:id="rId51"/>
    <p:sldId id="393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2A010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4660" autoAdjust="0"/>
  </p:normalViewPr>
  <p:slideViewPr>
    <p:cSldViewPr>
      <p:cViewPr varScale="1">
        <p:scale>
          <a:sx n="91" d="100"/>
          <a:sy n="91" d="100"/>
        </p:scale>
        <p:origin x="-306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AD9E49-ED08-48C3-903D-27238F8ECD77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89192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001503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014111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5576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5081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29076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D18EA-B713-4406-B529-E52DA29F3248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69356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216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70948-A2CF-4454-B1BF-E194BF1A26B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576830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1941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FB1BDC-3BC1-45AC-ACF7-6933A1569330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41999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26C9F1-7B82-44CF-B3CA-C0B69EA0F3D7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51090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92723D-0B00-4BE9-ADD0-996126A64FC1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42389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xs-software.com/" TargetMode="External"/><Relationship Id="rId21" Type="http://schemas.openxmlformats.org/officeDocument/2006/relationships/image" Target="../media/image46.png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milestonesys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142842"/>
            <a:ext cx="8215099" cy="987666"/>
          </a:xfrm>
        </p:spPr>
        <p:txBody>
          <a:bodyPr>
            <a:normAutofit/>
          </a:bodyPr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3" y="2286000"/>
            <a:ext cx="8215099" cy="778736"/>
          </a:xfrm>
        </p:spPr>
        <p:txBody>
          <a:bodyPr>
            <a:normAutofit/>
          </a:bodyPr>
          <a:lstStyle/>
          <a:p>
            <a:r>
              <a:rPr lang="en-US" dirty="0"/>
              <a:t>Processing Sequences of Elements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11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/>
          <a:srcRect t="2654" b="2654"/>
          <a:stretch>
            <a:fillRect/>
          </a:stretch>
        </p:blipFill>
        <p:spPr>
          <a:xfrm>
            <a:off x="3823398" y="3429000"/>
            <a:ext cx="7681214" cy="2895600"/>
          </a:xfrm>
          <a:prstGeom prst="rect">
            <a:avLst/>
          </a:prstGeom>
        </p:spPr>
      </p:pic>
      <p:pic>
        <p:nvPicPr>
          <p:cNvPr id="12" name="Picture 1" descr="C:\Trash\arr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3554847" y="3297829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Array Element?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Array elements are accessed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the square </a:t>
            </a:r>
            <a:r>
              <a:rPr lang="en-US" dirty="0" smtClean="0"/>
              <a:t>brackets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(indexer)</a:t>
            </a:r>
          </a:p>
          <a:p>
            <a:pPr>
              <a:lnSpc>
                <a:spcPct val="100000"/>
              </a:lnSpc>
            </a:pPr>
            <a:r>
              <a:rPr lang="en-US" dirty="0"/>
              <a:t>Array indexer takes element’s index as parameter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The first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last element has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Elements </a:t>
            </a:r>
            <a:r>
              <a:rPr lang="en-US" dirty="0"/>
              <a:t>can be retrieved and changed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/>
              <a:t> operator</a:t>
            </a:r>
            <a:endParaRPr lang="bg-B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1700" y="5105400"/>
            <a:ext cx="10374312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 = new string[2];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arr[1] = "Maria";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arr[0]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arr[1];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590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Array Elements – Examples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300" y="1295400"/>
            <a:ext cx="1095511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{ "Sofia", "Varna", "Bourgas"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System.String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Console.WriteLine(towns.Length);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Console.WriteLine(towns[0]);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Sofia, Varna, Bourgas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towns[0] = "Pleven";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towns[2] = null;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towns));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Pleven, Varna,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Console.WriteLine(towns[3]);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towns.Length = 4;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is read-only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4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Accessing </a:t>
            </a:r>
            <a:r>
              <a:rPr lang="en-US" dirty="0"/>
              <a:t>Elements By </a:t>
            </a:r>
            <a:r>
              <a:rPr lang="en-US" dirty="0" smtClean="0"/>
              <a:t>Index 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18308" y="1091832"/>
            <a:ext cx="5194280" cy="3480168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167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3848" y="4760632"/>
            <a:ext cx="107211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Arrays: Input and Output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33848" y="5617192"/>
            <a:ext cx="10721128" cy="719034"/>
          </a:xfrm>
        </p:spPr>
        <p:txBody>
          <a:bodyPr/>
          <a:lstStyle/>
          <a:p>
            <a:r>
              <a:rPr lang="en-US" dirty="0"/>
              <a:t>Reading and Printing Arrays on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57346" name="Picture 2" descr="http://www.dvision.be/Images/Cables/CABLE-4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8481" t="-10062" r="-10247" b="-10692"/>
          <a:stretch>
            <a:fillRect/>
          </a:stretch>
        </p:blipFill>
        <p:spPr bwMode="auto">
          <a:xfrm>
            <a:off x="3400848" y="1281290"/>
            <a:ext cx="5387128" cy="307835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5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430648" y="232723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6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809191" y="2025740"/>
            <a:ext cx="3079959" cy="98647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141378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length of the array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Next, create the array of given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and </a:t>
            </a:r>
            <a:r>
              <a:rPr lang="en-US" dirty="0"/>
              <a:t>read its </a:t>
            </a:r>
            <a:r>
              <a:rPr lang="en-US" dirty="0" smtClean="0"/>
              <a:t>elements: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Arrays From the Console</a:t>
            </a:r>
            <a:endParaRPr lang="bg-BG" sz="3800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836612" y="1958008"/>
            <a:ext cx="10458452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3505200"/>
            <a:ext cx="10458452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int[n];</a:t>
            </a:r>
          </a:p>
          <a:p>
            <a:pPr>
              <a:buClr>
                <a:srgbClr val="F2B254"/>
              </a:buClr>
              <a:buSzPct val="10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385138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We can also read all array values separated by a space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Or even write the above at a single line: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Reading </a:t>
            </a:r>
            <a:r>
              <a:rPr lang="en-US" sz="3800" dirty="0" smtClean="0"/>
              <a:t>Array Values at a Single Line</a:t>
            </a:r>
            <a:endParaRPr lang="bg-BG" sz="3800" dirty="0"/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1885949"/>
            <a:ext cx="10458452" cy="28384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values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items = values.Split(' ');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int[items.Length];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items.Length;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int.Parse(items[i]);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6612" y="5531375"/>
            <a:ext cx="1045845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Console.ReadLine().Split('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Select(int.Parse).ToArray();</a:t>
            </a:r>
          </a:p>
        </p:txBody>
      </p:sp>
    </p:spTree>
    <p:extLst>
      <p:ext uri="{BB962C8B-B14F-4D97-AF65-F5344CB8AC3E}">
        <p14:creationId xmlns:p14="http://schemas.microsoft.com/office/powerpoint/2010/main" xmlns="" val="373633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Process all elements of the array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each element to the console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Separate elements with white space or a new line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8839" y="3124200"/>
            <a:ext cx="10493374" cy="32539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array = {"one", "two", "three"};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elements of the array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Console.WriteLine(element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[{0}] =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index, array[index]);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96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with </a:t>
            </a:r>
            <a:r>
              <a:rPr lang="en-US" noProof="1" smtClean="0"/>
              <a:t>String.Join(…) / ForEach(…)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collection)</a:t>
            </a:r>
            <a:r>
              <a:rPr lang="en-US" sz="3200" dirty="0" smtClean="0"/>
              <a:t> to print an array: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Or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functional-style</a:t>
            </a:r>
            <a:r>
              <a:rPr lang="en-US" sz="3200" dirty="0" smtClean="0"/>
              <a:t> for-each:</a:t>
            </a:r>
            <a:endParaRPr lang="en-US" sz="3200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005" y="2046534"/>
            <a:ext cx="10805999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Console.WriteLine(string.Join(", ", arr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strings = { "one", "two", "three"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Console.WriteLine(string.Join("-", strings));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one-two-three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3140" y="5135730"/>
            <a:ext cx="10805999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3 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arr.ToList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().ForEach(a =&gt; Console.WriteLine(a));</a:t>
            </a:r>
          </a:p>
        </p:txBody>
      </p:sp>
    </p:spTree>
    <p:extLst>
      <p:ext uri="{BB962C8B-B14F-4D97-AF65-F5344CB8AC3E}">
        <p14:creationId xmlns:p14="http://schemas.microsoft.com/office/powerpoint/2010/main" xmlns="" val="385475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35531" y="1143000"/>
            <a:ext cx="7704137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79612" y="2186664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0178" name="Picture 2" descr="http://imgsrv.kliv.com/image/kliv/UserFiles/Image/NewspaperPrintingPress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230213"/>
            <a:ext cx="4572000" cy="3063240"/>
          </a:xfrm>
          <a:prstGeom prst="roundRect">
            <a:avLst>
              <a:gd name="adj" fmla="val 872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1301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8213" y="943904"/>
            <a:ext cx="7772401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</a:t>
            </a:r>
            <a:r>
              <a:rPr lang="en-US" dirty="0" smtClean="0"/>
              <a:t>Array Elements </a:t>
            </a:r>
            <a:r>
              <a:rPr lang="en-US" dirty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8129" name="Picture 1" descr="C:\Trash\spirals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8439" y="3276600"/>
            <a:ext cx="4225308" cy="2971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xmlns="" val="4106740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Declaring and </a:t>
            </a:r>
            <a:r>
              <a:rPr lang="en-US" dirty="0" smtClean="0"/>
              <a:t>Creating Arrays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Accessing Array Elements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Reading and Printing Arrays at the Console</a:t>
            </a:r>
            <a:endParaRPr lang="en-US" dirty="0"/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Iterating </a:t>
            </a:r>
            <a:r>
              <a:rPr lang="en-US" dirty="0" smtClean="0"/>
              <a:t>over Arrays 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Resizable Arrays: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Other Structures</a:t>
            </a:r>
            <a:r>
              <a:rPr lang="bg-BG" dirty="0" smtClean="0"/>
              <a:t>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LINQ Extension </a:t>
            </a:r>
            <a:r>
              <a:rPr lang="en-US" dirty="0" smtClean="0"/>
              <a:t>Methods for Collections</a:t>
            </a:r>
            <a:endParaRPr lang="en-US" dirty="0"/>
          </a:p>
        </p:txBody>
      </p:sp>
      <p:pic>
        <p:nvPicPr>
          <p:cNvPr id="70658" name="Picture 2" descr="http://s3.amazonaws.com/pixmac-thumbnail/books-4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038600"/>
            <a:ext cx="2368958" cy="2321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229174" y="1371600"/>
            <a:ext cx="2347834" cy="23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2244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an array when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Need </a:t>
            </a:r>
            <a:r>
              <a:rPr lang="en-US" dirty="0"/>
              <a:t>to keep track of the index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is not strictly </a:t>
            </a:r>
            <a:r>
              <a:rPr lang="en-US" dirty="0" smtClean="0"/>
              <a:t>sequential from </a:t>
            </a:r>
            <a:r>
              <a:rPr lang="en-US" dirty="0"/>
              <a:t>the first to the </a:t>
            </a:r>
            <a:r>
              <a:rPr lang="en-US" dirty="0" smtClean="0"/>
              <a:t>last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smtClean="0"/>
              <a:t>the loop </a:t>
            </a:r>
            <a:r>
              <a:rPr lang="en-US" dirty="0"/>
              <a:t>body use the element </a:t>
            </a:r>
            <a:r>
              <a:rPr lang="en-US" dirty="0" smtClean="0"/>
              <a:t>at the loop </a:t>
            </a:r>
            <a:r>
              <a:rPr lang="en-US" dirty="0"/>
              <a:t>index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array[index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):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6644" name="Rectangle 4"/>
          <p:cNvSpPr>
            <a:spLocks noChangeArrowheads="1"/>
          </p:cNvSpPr>
          <p:nvPr/>
        </p:nvSpPr>
        <p:spPr bwMode="auto">
          <a:xfrm>
            <a:off x="1139827" y="4549466"/>
            <a:ext cx="9907586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squares[index] = array[index] * array[index];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877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Printing array of integers in reversed order: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Initialize </a:t>
            </a:r>
            <a:r>
              <a:rPr lang="en-US" dirty="0" smtClean="0"/>
              <a:t>array </a:t>
            </a:r>
            <a:r>
              <a:rPr lang="en-US" dirty="0"/>
              <a:t>elements with their </a:t>
            </a:r>
            <a:r>
              <a:rPr lang="en-US" dirty="0" smtClean="0"/>
              <a:t>index: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Processing Arrays </a:t>
            </a:r>
            <a:r>
              <a:rPr lang="en-US" sz="3900" dirty="0" smtClean="0"/>
              <a:t>Using 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900" dirty="0"/>
              <a:t>Loop – Examples</a:t>
            </a:r>
            <a:endParaRPr lang="bg-BG" sz="3900" dirty="0"/>
          </a:p>
        </p:txBody>
      </p:sp>
      <p:sp>
        <p:nvSpPr>
          <p:cNvPr id="500742" name="Rectangle 6"/>
          <p:cNvSpPr>
            <a:spLocks noChangeArrowheads="1"/>
          </p:cNvSpPr>
          <p:nvPr/>
        </p:nvSpPr>
        <p:spPr bwMode="auto">
          <a:xfrm>
            <a:off x="912812" y="1905000"/>
            <a:ext cx="10363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new int[] {1, 2, 3, 4, 5};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("Reversed: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array.Length - 1; i &gt;= 0; i--)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Console.Write(array[i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"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5 4 3 2 1</a:t>
            </a:r>
          </a:p>
        </p:txBody>
      </p:sp>
      <p:sp>
        <p:nvSpPr>
          <p:cNvPr id="500743" name="Rectangle 7"/>
          <p:cNvSpPr>
            <a:spLocks noChangeArrowheads="1"/>
          </p:cNvSpPr>
          <p:nvPr/>
        </p:nvSpPr>
        <p:spPr bwMode="auto">
          <a:xfrm>
            <a:off x="912812" y="4724400"/>
            <a:ext cx="103632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array.Length;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array[index] = index;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980936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Arrays: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</a:t>
            </a:r>
            <a:r>
              <a:rPr lang="en-US" dirty="0"/>
              <a:t>works?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type of the element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local name of </a:t>
            </a:r>
            <a:r>
              <a:rPr lang="en-US" dirty="0" smtClean="0"/>
              <a:t>a variable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the collection/array to iterate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when no indexing is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accessed </a:t>
            </a:r>
            <a:r>
              <a:rPr lang="en-US" dirty="0" smtClean="0"/>
              <a:t>sequentially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Elements can not be modified (read only)</a:t>
            </a: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836612" y="1847462"/>
            <a:ext cx="105156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(type value in collection)</a:t>
            </a:r>
          </a:p>
        </p:txBody>
      </p:sp>
      <p:pic>
        <p:nvPicPr>
          <p:cNvPr id="44034" name="Picture 2" descr="http://www.ffcommunity.com/images/stamp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47212" y="3581400"/>
            <a:ext cx="2043000" cy="2635840"/>
          </a:xfrm>
          <a:prstGeom prst="roundRect">
            <a:avLst>
              <a:gd name="adj" fmla="val 2735"/>
            </a:avLst>
          </a:prstGeom>
          <a:noFill/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8361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elements of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string[]</a:t>
            </a:r>
            <a:r>
              <a:rPr lang="en-US" dirty="0" smtClean="0"/>
              <a:t> array:</a:t>
            </a:r>
            <a:endParaRPr lang="bg-BG" dirty="0"/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Arrays</a:t>
            </a:r>
            <a:r>
              <a:rPr lang="en-US" noProof="1"/>
              <a:t> </a:t>
            </a:r>
            <a:r>
              <a:rPr lang="en-US" noProof="1" smtClean="0"/>
              <a:t>Using </a:t>
            </a:r>
            <a:r>
              <a:rPr lang="en-US" noProof="1"/>
              <a:t>foreach – Example</a:t>
            </a:r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989012" y="1981200"/>
            <a:ext cx="10210800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capitals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"Sofia",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"Washington",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"London",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"Paris"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(string capital in capitals)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Console.WriteLine(capital);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533888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6344" y="4578286"/>
            <a:ext cx="69850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Processing Arrays</a:t>
            </a:r>
            <a:endParaRPr lang="bg-BG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79612" y="56055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1986" name="Picture 2" descr="http://www.richardscompany.com/food_processin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2212" y="990600"/>
            <a:ext cx="4724400" cy="3358578"/>
          </a:xfrm>
          <a:prstGeom prst="roundRect">
            <a:avLst>
              <a:gd name="adj" fmla="val 5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982389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Methods in the Array Class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Array.Clear(arr,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length)</a:t>
            </a:r>
            <a:r>
              <a:rPr lang="en-US" dirty="0" smtClean="0"/>
              <a:t> – deletes all elements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Array.ConvertAll(arr,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convertFunction)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Converts </a:t>
            </a:r>
            <a:r>
              <a:rPr lang="en-US" dirty="0"/>
              <a:t>an array of one type to an array of another </a:t>
            </a:r>
            <a:r>
              <a:rPr lang="en-US" dirty="0" smtClean="0"/>
              <a:t>type</a:t>
            </a:r>
            <a:endParaRPr lang="en-US" dirty="0"/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Array.IndexOf(arr,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</a:t>
            </a:r>
          </a:p>
          <a:p>
            <a:pPr lvl="1"/>
            <a:r>
              <a:rPr lang="en-US" dirty="0" smtClean="0"/>
              <a:t>Finds an item in array (returns the first occurrence index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/>
              <a:t>)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Array.Reverse()</a:t>
            </a:r>
            <a:r>
              <a:rPr lang="en-US" dirty="0"/>
              <a:t> – </a:t>
            </a:r>
            <a:r>
              <a:rPr lang="en-US" dirty="0" smtClean="0"/>
              <a:t>reverses the elements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Array.Sort()</a:t>
            </a:r>
            <a:r>
              <a:rPr lang="en-US" dirty="0"/>
              <a:t> – </a:t>
            </a:r>
            <a:r>
              <a:rPr lang="en-US" dirty="0" smtClean="0"/>
              <a:t>sorts an array in increasing order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689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4226" y="1295400"/>
            <a:ext cx="7704137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Array Static 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7212" y="2261882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1012" y="3252482"/>
            <a:ext cx="8382000" cy="2895600"/>
            <a:chOff x="1751012" y="3429000"/>
            <a:chExt cx="8382000" cy="2895600"/>
          </a:xfrm>
        </p:grpSpPr>
        <p:pic>
          <p:nvPicPr>
            <p:cNvPr id="102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2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iconshock.com/img_jpg/FUTUREXP/3d_graphics/jpg/256/sequence_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412" y="3429000"/>
              <a:ext cx="28956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7972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2233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5370" y="4040416"/>
            <a:ext cx="5276242" cy="820600"/>
          </a:xfrm>
        </p:spPr>
        <p:txBody>
          <a:bodyPr/>
          <a:lstStyle/>
          <a:p>
            <a:r>
              <a:rPr lang="en-US" dirty="0" smtClean="0"/>
              <a:t>Resizable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5370" y="4861016"/>
            <a:ext cx="5276242" cy="689410"/>
          </a:xfrm>
        </p:spPr>
        <p:txBody>
          <a:bodyPr/>
          <a:lstStyle/>
          <a:p>
            <a:r>
              <a:rPr lang="en-US" b="1" dirty="0" smtClean="0">
                <a:latin typeface="Consolas" pitchFamily="49" charset="0"/>
                <a:cs typeface="Consolas" pitchFamily="49" charset="0"/>
              </a:rPr>
              <a:t>List&lt;T&gt;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5370" y="1813017"/>
            <a:ext cx="5276242" cy="19526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9816" y="2555404"/>
            <a:ext cx="3978183" cy="2341009"/>
          </a:xfrm>
          <a:prstGeom prst="roundRect">
            <a:avLst>
              <a:gd name="adj" fmla="val 904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2717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List&lt;T&gt; </a:t>
            </a:r>
            <a:r>
              <a:rPr lang="en-US" dirty="0" smtClean="0"/>
              <a:t>– array that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 dynamically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Can add / remove / insert elements</a:t>
            </a:r>
            <a:endParaRPr lang="en-US" dirty="0"/>
          </a:p>
          <a:p>
            <a:pPr marL="520700" lvl="1" indent="-241300">
              <a:lnSpc>
                <a:spcPct val="100000"/>
              </a:lnSpc>
            </a:pPr>
            <a:r>
              <a:rPr lang="en-US" dirty="0" smtClean="0"/>
              <a:t>Also provides indexed access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[]</a:t>
            </a:r>
            <a:r>
              <a:rPr lang="en-US" dirty="0" smtClean="0"/>
              <a:t> (like arrays)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</a:t>
            </a:r>
            <a:r>
              <a:rPr lang="en-US" dirty="0" smtClean="0"/>
              <a:t> is the type for the list elements</a:t>
            </a:r>
          </a:p>
          <a:p>
            <a:pPr marL="812800" lvl="2" indent="-241300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integers,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List&lt;object&gt;</a:t>
            </a:r>
            <a:r>
              <a:rPr lang="en-US" dirty="0" smtClean="0"/>
              <a:t> will hold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Basic properties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– returns the </a:t>
            </a:r>
            <a:r>
              <a:rPr lang="en-US" dirty="0">
                <a:solidFill>
                  <a:srgbClr val="EBFFD2"/>
                </a:solidFill>
              </a:rPr>
              <a:t>current size of the </a:t>
            </a:r>
            <a:r>
              <a:rPr lang="en-US" dirty="0" smtClean="0">
                <a:solidFill>
                  <a:srgbClr val="EBFFD2"/>
                </a:solidFill>
              </a:rPr>
              <a:t>list</a:t>
            </a:r>
          </a:p>
          <a:p>
            <a:pPr marL="520700" lvl="1" indent="-24130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Capacity</a:t>
            </a:r>
            <a:r>
              <a:rPr lang="en-US" dirty="0" smtClean="0">
                <a:solidFill>
                  <a:srgbClr val="EBFFD2"/>
                </a:solidFill>
              </a:rPr>
              <a:t> – returns the current capacity of the list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(Resizable Arrays)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5014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9011" y="1299504"/>
            <a:ext cx="5543550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Declaring and </a:t>
            </a:r>
            <a:r>
              <a:rPr lang="en-US" dirty="0" smtClean="0"/>
              <a:t>Creating Arrays </a:t>
            </a:r>
            <a:endParaRPr lang="en-US" dirty="0"/>
          </a:p>
        </p:txBody>
      </p:sp>
      <p:pic>
        <p:nvPicPr>
          <p:cNvPr id="68610" name="Picture 2" descr="http://www.siwc.in/glasses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8812" y="685800"/>
            <a:ext cx="2590800" cy="5562600"/>
          </a:xfrm>
          <a:prstGeom prst="roundRect">
            <a:avLst>
              <a:gd name="adj" fmla="val 22417"/>
            </a:avLst>
          </a:prstGeom>
          <a:noFill/>
        </p:spPr>
      </p:pic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1128325" y="3800554"/>
            <a:ext cx="5897002" cy="19722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5" name="Picture 2" descr="C:\Users\Peter\Pictures\Kartinki Telerik\left_unspoken_2_tmb.jp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2071" y="3863631"/>
            <a:ext cx="2555540" cy="1927018"/>
          </a:xfrm>
          <a:prstGeom prst="ellipse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xmlns="" val="3384604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This code: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Is like this: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The main difference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number of elements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/>
              <a:t> is </a:t>
            </a:r>
            <a:r>
              <a:rPr lang="en-US" dirty="0" smtClean="0"/>
              <a:t>variable</a:t>
            </a:r>
            <a:endParaRPr lang="en-US" sz="32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Example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2" y="17945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List&lt;int&gt; intList = new List&lt;int&gt;();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intList.Add(i);</a:t>
            </a:r>
            <a:endParaRPr lang="en-US" noProof="1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2" y="3851998"/>
            <a:ext cx="10058400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int[] intArray = new int[5];</a:t>
            </a:r>
          </a:p>
          <a:p>
            <a:r>
              <a:rPr lang="en-US" noProof="1"/>
              <a:t>for (int i = 0; i &lt; 5; i++)</a:t>
            </a:r>
          </a:p>
          <a:p>
            <a:r>
              <a:rPr lang="en-US" noProof="1" smtClean="0"/>
              <a:t>  intArray[i</a:t>
            </a:r>
            <a:r>
              <a:rPr lang="en-US" noProof="1"/>
              <a:t>] = i</a:t>
            </a:r>
            <a:r>
              <a:rPr lang="en-US" noProof="1" smtClean="0"/>
              <a:t>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xmlns="" val="331134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534517" y="4361001"/>
            <a:ext cx="3657600" cy="820600"/>
          </a:xfrm>
        </p:spPr>
        <p:txBody>
          <a:bodyPr/>
          <a:lstStyle/>
          <a:p>
            <a:r>
              <a:rPr lang="en-US" dirty="0" smtClean="0"/>
              <a:t>Lists &lt;T&gt;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534517" y="5222078"/>
            <a:ext cx="3657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656919">
            <a:off x="5997577" y="2353352"/>
            <a:ext cx="4025174" cy="260849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>
                <a:lumMod val="95000"/>
                <a:lumOff val="5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4617" y="1447799"/>
            <a:ext cx="2209800" cy="2209800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1755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internally keeps its items in an array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T[]</a:t>
            </a:r>
          </a:p>
          <a:p>
            <a:pPr lvl="1"/>
            <a:r>
              <a:rPr lang="en-US" dirty="0" smtClean="0"/>
              <a:t>It has bigger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Capacity</a:t>
            </a:r>
            <a:r>
              <a:rPr lang="en-US" dirty="0" smtClean="0"/>
              <a:t> (buffer) than the elements inside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Typically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 smtClean="0"/>
              <a:t>" is fast </a:t>
            </a:r>
            <a:r>
              <a:rPr lang="en-US" dirty="0" smtClean="0">
                <a:sym typeface="Wingdings" panose="05000000000000000000" pitchFamily="2" charset="2"/>
              </a:rPr>
              <a:t> just adds an element is an empty cell</a:t>
            </a:r>
            <a:endParaRPr lang="en-US" dirty="0" smtClean="0"/>
          </a:p>
          <a:p>
            <a:pPr lvl="1"/>
            <a:r>
              <a:rPr lang="en-US" dirty="0" smtClean="0"/>
              <a:t>Resizing is slow, but happens rarely: log</a:t>
            </a:r>
            <a:r>
              <a:rPr lang="en-US" baseline="-25000" dirty="0" smtClean="0"/>
              <a:t>2</a:t>
            </a:r>
            <a:r>
              <a:rPr lang="en-US" dirty="0" smtClean="0"/>
              <a:t>(n) times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List&lt;T&gt; Works?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7797479"/>
              </p:ext>
            </p:extLst>
          </p:nvPr>
        </p:nvGraphicFramePr>
        <p:xfrm>
          <a:off x="4168204" y="3412126"/>
          <a:ext cx="6117208" cy="438912"/>
        </p:xfrm>
        <a:graphic>
          <a:graphicData uri="http://schemas.openxmlformats.org/drawingml/2006/table">
            <a:tbl>
              <a:tblPr/>
              <a:tblGrid>
                <a:gridCol w="394017"/>
                <a:gridCol w="478155"/>
                <a:gridCol w="394017"/>
                <a:gridCol w="521271"/>
                <a:gridCol w="368300"/>
                <a:gridCol w="478155"/>
                <a:gridCol w="368300"/>
                <a:gridCol w="535305"/>
                <a:gridCol w="368300"/>
                <a:gridCol w="368300"/>
                <a:gridCol w="368300"/>
                <a:gridCol w="368300"/>
                <a:gridCol w="369888"/>
                <a:gridCol w="368300"/>
                <a:gridCol w="3683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39"/>
          <p:cNvSpPr>
            <a:spLocks/>
          </p:cNvSpPr>
          <p:nvPr/>
        </p:nvSpPr>
        <p:spPr bwMode="auto">
          <a:xfrm rot="16200000">
            <a:off x="5882042" y="2192618"/>
            <a:ext cx="460375" cy="3872175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40"/>
          <p:cNvSpPr>
            <a:spLocks/>
          </p:cNvSpPr>
          <p:nvPr/>
        </p:nvSpPr>
        <p:spPr bwMode="auto">
          <a:xfrm rot="16200000">
            <a:off x="8967042" y="3040523"/>
            <a:ext cx="460375" cy="2176364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43"/>
          <p:cNvSpPr>
            <a:spLocks/>
          </p:cNvSpPr>
          <p:nvPr/>
        </p:nvSpPr>
        <p:spPr bwMode="auto">
          <a:xfrm rot="5400000" flipV="1">
            <a:off x="7021545" y="95899"/>
            <a:ext cx="418463" cy="6109270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3812" y="2911495"/>
            <a:ext cx="27815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 = 9</a:t>
            </a:r>
          </a:p>
          <a:p>
            <a:pPr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5400" y="2410739"/>
            <a:ext cx="1544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7916" y="4367241"/>
            <a:ext cx="251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29316" y="4318337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942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 smtClean="0"/>
              <a:t>Resizing Lists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4405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List&lt;T&gt;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2050" name="Picture 2" descr="http://www.viawire.net/wp-content/uploads/2014/05/L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6284" y="993688"/>
            <a:ext cx="3558328" cy="355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1190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Add(item)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</a:t>
            </a:r>
            <a:r>
              <a:rPr lang="en-US" dirty="0"/>
              <a:t>an </a:t>
            </a:r>
            <a:r>
              <a:rPr lang="en-US" dirty="0" smtClean="0"/>
              <a:t>item </a:t>
            </a:r>
            <a:r>
              <a:rPr lang="en-US" dirty="0"/>
              <a:t>to the </a:t>
            </a:r>
            <a:r>
              <a:rPr lang="en-US" dirty="0" smtClean="0"/>
              <a:t>end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List&lt;T&gt;.AddRange(items)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adds many items at the end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List&lt;T&gt;.Clear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– </a:t>
            </a:r>
            <a:r>
              <a:rPr lang="en-US" dirty="0" smtClean="0"/>
              <a:t>clears the list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List&lt;T&gt;.IndexOf(item)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search for item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Return the first occurrence index or -1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Insert(item,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– inserts </a:t>
            </a:r>
            <a:r>
              <a:rPr lang="en-US" dirty="0"/>
              <a:t>an </a:t>
            </a:r>
            <a:r>
              <a:rPr lang="en-US" dirty="0" smtClean="0"/>
              <a:t>item at position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List&lt;T&gt;.InsertRange(items, index)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Inserts many items at specified position 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576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first occurrence of a specific item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List&lt;T&gt;.RemoveAt()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Removes the element at the specified index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List&lt;T&gt;.Reverse()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List&lt;T&gt;.Sort()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List&lt;T&gt;.ToArray()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Methods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038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last-in-first-out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(LIFO)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– LIFO Data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8036" y="2148871"/>
            <a:ext cx="5489576" cy="4071434"/>
          </a:xfrm>
          <a:prstGeom prst="roundRect">
            <a:avLst>
              <a:gd name="adj" fmla="val 981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79330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holds a stack </a:t>
            </a:r>
            <a:r>
              <a:rPr lang="en-US" smtClean="0"/>
              <a:t>of elements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dirty="0" smtClean="0"/>
              <a:t>– the number of elements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last 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 the last element and remove it from the stack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to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converts list to array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determines </a:t>
            </a:r>
            <a:r>
              <a:rPr lang="en-US" dirty="0"/>
              <a:t>whether an element is in </a:t>
            </a:r>
            <a:r>
              <a:rPr lang="en-US" dirty="0" smtClean="0"/>
              <a:t>the stack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215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295400"/>
            <a:ext cx="7924800" cy="820600"/>
          </a:xfrm>
        </p:spPr>
        <p:txBody>
          <a:bodyPr/>
          <a:lstStyle/>
          <a:p>
            <a:r>
              <a:rPr lang="en-US" dirty="0" smtClean="0"/>
              <a:t>Working with Stacks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2527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Magnet Stack.png (575×46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5612" y="3347632"/>
            <a:ext cx="3657600" cy="29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4849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59" name="Rectangle 27"/>
          <p:cNvSpPr>
            <a:spLocks noChangeArrowheads="1"/>
          </p:cNvSpPr>
          <p:nvPr/>
        </p:nvSpPr>
        <p:spPr bwMode="auto">
          <a:xfrm>
            <a:off x="4068762" y="4797426"/>
            <a:ext cx="3960813" cy="1584325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4705397" y="4951413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1979612" y="5029201"/>
            <a:ext cx="1800225" cy="1055608"/>
          </a:xfrm>
          <a:prstGeom prst="wedgeRoundRectCallout">
            <a:avLst>
              <a:gd name="adj1" fmla="val 89065"/>
              <a:gd name="adj2" fmla="val 235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Array of 5 elements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8389937" y="4876801"/>
            <a:ext cx="2428875" cy="1055608"/>
          </a:xfrm>
          <a:prstGeom prst="wedgeRoundRectCallout">
            <a:avLst>
              <a:gd name="adj1" fmla="val -86303"/>
              <a:gd name="adj2" fmla="val -18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</a:t>
            </a:r>
            <a:r>
              <a:rPr lang="en-US" sz="2800" dirty="0" smtClean="0">
                <a:solidFill>
                  <a:srgbClr val="FFFFFF"/>
                </a:solidFill>
              </a:rPr>
              <a:t>index</a:t>
            </a:r>
            <a:r>
              <a:rPr lang="bg-BG" sz="2800" dirty="0" smtClean="0">
                <a:solidFill>
                  <a:srgbClr val="FFFFFF"/>
                </a:solidFill>
              </a:rPr>
              <a:t> (</a:t>
            </a:r>
            <a:r>
              <a:rPr lang="en-US" sz="2800" dirty="0" smtClean="0">
                <a:solidFill>
                  <a:srgbClr val="FFFFFF"/>
                </a:solidFill>
              </a:rPr>
              <a:t>position</a:t>
            </a:r>
            <a:r>
              <a:rPr lang="bg-BG" sz="2800" dirty="0" smtClean="0">
                <a:solidFill>
                  <a:srgbClr val="FFFFFF"/>
                </a:solidFill>
              </a:rPr>
              <a:t>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2284411" y="4000421"/>
            <a:ext cx="3363912" cy="628650"/>
          </a:xfrm>
          <a:prstGeom prst="wedgeRoundRectCallout">
            <a:avLst>
              <a:gd name="adj1" fmla="val 44841"/>
              <a:gd name="adj2" fmla="val 197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Element of an array</a:t>
            </a:r>
            <a:endParaRPr lang="bg-BG" sz="2800" dirty="0">
              <a:solidFill>
                <a:srgbClr val="FFFFFF"/>
              </a:solidFill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1937967"/>
              </p:ext>
            </p:extLst>
          </p:nvPr>
        </p:nvGraphicFramePr>
        <p:xfrm>
          <a:off x="4646612" y="5486400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256259" y="838200"/>
            <a:ext cx="4019753" cy="3543270"/>
            <a:chOff x="7546659" y="698766"/>
            <a:chExt cx="4019753" cy="3543270"/>
          </a:xfrm>
        </p:grpSpPr>
        <p:pic>
          <p:nvPicPr>
            <p:cNvPr id="6656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70738" y="187475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2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34284" y="1598321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5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541573" y="1287715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  <p:pic>
          <p:nvPicPr>
            <p:cNvPr id="16" name="Picture 2" descr="http://awaketrain.com/Images/DeclareAParadigm-thumb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199133" y="1074687"/>
              <a:ext cx="2743200" cy="1991358"/>
            </a:xfrm>
            <a:prstGeom prst="ellipse">
              <a:avLst/>
            </a:prstGeom>
            <a:ln>
              <a:noFill/>
            </a:ln>
            <a:effectLst>
              <a:softEdge rad="317500"/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48163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55" grpId="0" animBg="1"/>
      <p:bldP spid="428057" grpId="0" animBg="1"/>
      <p:bldP spid="4280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Queue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first-in-first-out (FIFO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/>
              <a:t>collection of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– FIFO Data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7035" y="2057400"/>
            <a:ext cx="6251578" cy="41935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421934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holds a queue of elements: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add an element at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remove the first element and remove it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 the number of elements in the queue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 the value of the first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– converts the queue to array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checks whether an element is in the queue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Queue&lt;T&gt;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729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/>
              <a:t>Queue&lt;T&gt;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802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6012" y="3048000"/>
            <a:ext cx="4876800" cy="3271360"/>
          </a:xfrm>
          <a:prstGeom prst="roundRect">
            <a:avLst>
              <a:gd name="adj" fmla="val 1438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46117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3962400"/>
            <a:ext cx="10568728" cy="1735000"/>
          </a:xfrm>
        </p:spPr>
        <p:txBody>
          <a:bodyPr/>
          <a:lstStyle/>
          <a:p>
            <a:r>
              <a:rPr lang="en-US" dirty="0" smtClean="0"/>
              <a:t>LINQ Extension Methods</a:t>
            </a:r>
            <a:br>
              <a:rPr lang="en-US" dirty="0" smtClean="0"/>
            </a:br>
            <a:r>
              <a:rPr lang="en-US" dirty="0" smtClean="0"/>
              <a:t>for Collections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568728" cy="688256"/>
          </a:xfrm>
        </p:spPr>
        <p:txBody>
          <a:bodyPr/>
          <a:lstStyle/>
          <a:p>
            <a:r>
              <a:rPr lang="en-US" dirty="0" smtClean="0"/>
              <a:t>Brief Overview</a:t>
            </a:r>
            <a:endParaRPr lang="en-US" dirty="0"/>
          </a:p>
        </p:txBody>
      </p:sp>
      <p:pic>
        <p:nvPicPr>
          <p:cNvPr id="3074" name="Picture 2" descr="https://upload.wikimedia.org/wikipedia/ru/thumb/3/30/Opera_extension_icon.svg/1024px-Opera_extension_ico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43848" y="762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5349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Attach functionality to existing types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How to use LINQ extension methods?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Add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System.Linq;</a:t>
            </a:r>
            <a:r>
              <a:rPr lang="en-US" dirty="0" smtClean="0"/>
              <a:t>" at the start of your C# file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Call them as you call a regular instance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System.LINQ with collections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0412" y="4814941"/>
            <a:ext cx="10668000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array = {1, 2, 3, 4, 5</a:t>
            </a:r>
            <a:r>
              <a:rPr lang="en-US" sz="2600" noProof="1" smtClean="0"/>
              <a:t>};</a:t>
            </a:r>
            <a:endParaRPr lang="en-US" sz="2600" noProof="1"/>
          </a:p>
          <a:p>
            <a:r>
              <a:rPr lang="en-US" sz="2600" noProof="1"/>
              <a:t>Console.WriteLine(array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.Sum()</a:t>
            </a:r>
            <a:r>
              <a:rPr lang="en-US" sz="2600" noProof="1"/>
              <a:t>); // </a:t>
            </a:r>
            <a:r>
              <a:rPr lang="en-US" sz="2600" noProof="1" smtClean="0"/>
              <a:t>15</a:t>
            </a:r>
            <a:endParaRPr lang="en-US" sz="2600" noProof="1"/>
          </a:p>
          <a:p>
            <a:r>
              <a:rPr lang="en-US" sz="2600" noProof="1" smtClean="0"/>
              <a:t>Console.WriteLine(array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.Max()</a:t>
            </a:r>
            <a:r>
              <a:rPr lang="en-US" sz="2600" noProof="1" smtClean="0"/>
              <a:t>); </a:t>
            </a:r>
            <a:r>
              <a:rPr lang="en-US" sz="2600" noProof="1"/>
              <a:t>// </a:t>
            </a:r>
            <a:r>
              <a:rPr lang="en-US" sz="2600" noProof="1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xmlns="" val="141959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Distinct()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returns the distinct </a:t>
            </a:r>
            <a:r>
              <a:rPr lang="en-US" dirty="0"/>
              <a:t>elements from </a:t>
            </a:r>
            <a:r>
              <a:rPr lang="en-US" dirty="0" smtClean="0"/>
              <a:t>a sequence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FirstOrDefault()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Average()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bypasses </a:t>
            </a:r>
            <a:r>
              <a:rPr lang="en-US" dirty="0"/>
              <a:t>a specified number of elements in a sequence and then returns the remaining </a:t>
            </a:r>
            <a:r>
              <a:rPr lang="en-US" dirty="0" smtClean="0"/>
              <a:t>elements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Take()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returns </a:t>
            </a:r>
            <a:r>
              <a:rPr lang="en-US" dirty="0"/>
              <a:t>a specified number of contiguous elements from the start of a </a:t>
            </a:r>
            <a:r>
              <a:rPr lang="en-US" dirty="0" smtClean="0"/>
              <a:t>sequence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47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770200"/>
            <a:ext cx="7924800" cy="820600"/>
          </a:xfrm>
        </p:spPr>
        <p:txBody>
          <a:bodyPr/>
          <a:lstStyle/>
          <a:p>
            <a:r>
              <a:rPr lang="en-US" dirty="0"/>
              <a:t>LINQ Extension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7836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1, diagonal, resiz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810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, taskba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6185" y="3795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8711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/>
              <a:t> are a fixed-length sequences of elements of the same type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Array elements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accessible by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index </a:t>
            </a:r>
            <a:r>
              <a:rPr lang="en-US" sz="3200" dirty="0" smtClean="0"/>
              <a:t>(read / modify)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Iterate over array elements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loops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holds resizable arrays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 when we don't know the number of elements initially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Stack&lt;T&gt;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provides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sz="3200" dirty="0" smtClean="0"/>
              <a:t> lists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sz="3200" dirty="0" smtClean="0"/>
              <a:t> extension methods attach additional functionality for collection processing</a:t>
            </a:r>
            <a:endParaRPr lang="bg-BG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6697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7612" y="1425146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9212" y="1425146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Arrays, Lists, Stacks, Queues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softuni.bg/courses/advanced-csharp</a:t>
            </a:r>
            <a:endParaRPr lang="en-US" dirty="0"/>
          </a:p>
        </p:txBody>
      </p:sp>
      <p:pic>
        <p:nvPicPr>
          <p:cNvPr id="14" name="Picture 13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42212" y="1426609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23212" y="2667000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09212" y="3810000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19208027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199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Arrays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Declaration defines the type of the elements</a:t>
            </a:r>
          </a:p>
          <a:p>
            <a:pPr>
              <a:lnSpc>
                <a:spcPct val="110000"/>
              </a:lnSpc>
            </a:pPr>
            <a:r>
              <a:rPr lang="en-US" dirty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mean </a:t>
            </a:r>
            <a:r>
              <a:rPr lang="en-US" dirty="0"/>
              <a:t>"array"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array of integers: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Declaring </a:t>
            </a:r>
            <a:r>
              <a:rPr lang="en-US" dirty="0" smtClean="0"/>
              <a:t>array of strings:</a:t>
            </a:r>
            <a:endParaRPr lang="bg-BG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 cstate="screen">
            <a:lum contrast="-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810000"/>
            <a:ext cx="2286000" cy="2419350"/>
          </a:xfrm>
          <a:prstGeom prst="roundRect">
            <a:avLst>
              <a:gd name="adj" fmla="val 233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61" name="Rectangle 5"/>
          <p:cNvSpPr>
            <a:spLocks noChangeArrowheads="1"/>
          </p:cNvSpPr>
          <p:nvPr/>
        </p:nvSpPr>
        <p:spPr bwMode="auto">
          <a:xfrm>
            <a:off x="912812" y="4065896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intArr;</a:t>
            </a:r>
          </a:p>
        </p:txBody>
      </p:sp>
      <p:sp>
        <p:nvSpPr>
          <p:cNvPr id="429062" name="Rectangle 6"/>
          <p:cNvSpPr>
            <a:spLocks noChangeArrowheads="1"/>
          </p:cNvSpPr>
          <p:nvPr/>
        </p:nvSpPr>
        <p:spPr bwMode="auto">
          <a:xfrm>
            <a:off x="912812" y="5563151"/>
            <a:ext cx="6731801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stringArr;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8692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  <a:endParaRPr lang="bg-BG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Specify </a:t>
            </a:r>
            <a:r>
              <a:rPr lang="en-US" dirty="0" smtClean="0"/>
              <a:t>the array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 smtClean="0"/>
              <a:t> (fixed number of elements)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dirty="0"/>
              <a:t>creating (allocating) array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integers:</a:t>
            </a:r>
            <a:endParaRPr lang="bg-BG" dirty="0"/>
          </a:p>
        </p:txBody>
      </p:sp>
      <p:sp>
        <p:nvSpPr>
          <p:cNvPr id="534532" name="Rectangle 4"/>
          <p:cNvSpPr>
            <a:spLocks noChangeArrowheads="1"/>
          </p:cNvSpPr>
          <p:nvPr/>
        </p:nvSpPr>
        <p:spPr bwMode="auto">
          <a:xfrm>
            <a:off x="1674813" y="3330810"/>
            <a:ext cx="8839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new int[5];</a:t>
            </a:r>
          </a:p>
        </p:txBody>
      </p:sp>
      <p:sp>
        <p:nvSpPr>
          <p:cNvPr id="534547" name="Text Box 19"/>
          <p:cNvSpPr txBox="1">
            <a:spLocks noChangeArrowheads="1"/>
          </p:cNvSpPr>
          <p:nvPr/>
        </p:nvSpPr>
        <p:spPr bwMode="auto">
          <a:xfrm>
            <a:off x="1661164" y="4716194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</a:p>
        </p:txBody>
      </p:sp>
      <p:sp>
        <p:nvSpPr>
          <p:cNvPr id="534548" name="Text Box 20"/>
          <p:cNvSpPr txBox="1">
            <a:spLocks noChangeArrowheads="1"/>
          </p:cNvSpPr>
          <p:nvPr/>
        </p:nvSpPr>
        <p:spPr bwMode="auto">
          <a:xfrm>
            <a:off x="4384338" y="5320606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4550" name="Line 22"/>
          <p:cNvSpPr>
            <a:spLocks noChangeShapeType="1"/>
          </p:cNvSpPr>
          <p:nvPr/>
        </p:nvSpPr>
        <p:spPr bwMode="auto">
          <a:xfrm>
            <a:off x="3855469" y="49688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4514329" y="41910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200880205"/>
              </p:ext>
            </p:extLst>
          </p:nvPr>
        </p:nvGraphicFramePr>
        <p:xfrm>
          <a:off x="4455544" y="47259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4514" name="Picture 2" descr="http://selfmademinds.com/wp-content/uploads/buil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23603" y="4343400"/>
            <a:ext cx="2540000" cy="1905000"/>
          </a:xfrm>
          <a:prstGeom prst="roundRect">
            <a:avLst>
              <a:gd name="adj" fmla="val 2244"/>
            </a:avLst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602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and Initializing Arrays</a:t>
            </a:r>
            <a:endParaRPr lang="bg-BG" dirty="0"/>
          </a:p>
        </p:txBody>
      </p:sp>
      <p:sp>
        <p:nvSpPr>
          <p:cNvPr id="535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and initializing can be done </a:t>
            </a:r>
            <a:r>
              <a:rPr lang="en-US" dirty="0" smtClean="0"/>
              <a:t>in a single statement: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 is not required when using curly brackets </a:t>
            </a:r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535556" name="Rectangle 4"/>
          <p:cNvSpPr>
            <a:spLocks noChangeArrowheads="1"/>
          </p:cNvSpPr>
          <p:nvPr/>
        </p:nvSpPr>
        <p:spPr bwMode="auto">
          <a:xfrm>
            <a:off x="2817812" y="2057401"/>
            <a:ext cx="616902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myIntArray = {1, 2, 3, 4, 5};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010416" y="3488065"/>
            <a:ext cx="215636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myIntArray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772259" y="4151293"/>
            <a:ext cx="301076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heap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(dynamic memory)</a:t>
            </a:r>
            <a:endParaRPr lang="bg-BG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5216094" y="3749675"/>
            <a:ext cx="460375" cy="4762"/>
          </a:xfrm>
          <a:prstGeom prst="line">
            <a:avLst/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5874954" y="2971800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graphicFrame>
        <p:nvGraphicFramePr>
          <p:cNvPr id="1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412719685"/>
              </p:ext>
            </p:extLst>
          </p:nvPr>
        </p:nvGraphicFramePr>
        <p:xfrm>
          <a:off x="5816169" y="3506787"/>
          <a:ext cx="2867025" cy="496824"/>
        </p:xfrm>
        <a:graphic>
          <a:graphicData uri="http://schemas.openxmlformats.org/drawingml/2006/table">
            <a:tbl>
              <a:tblPr/>
              <a:tblGrid>
                <a:gridCol w="573405"/>
                <a:gridCol w="573405"/>
                <a:gridCol w="573405"/>
                <a:gridCol w="573405"/>
                <a:gridCol w="573405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56819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 </a:t>
            </a:r>
            <a:r>
              <a:rPr lang="en-US" dirty="0" smtClean="0"/>
              <a:t>array to hold the </a:t>
            </a:r>
            <a:r>
              <a:rPr lang="en-US" dirty="0"/>
              <a:t>names of the days </a:t>
            </a:r>
            <a:r>
              <a:rPr lang="en-US" dirty="0" smtClean="0"/>
              <a:t>of the </a:t>
            </a:r>
            <a:r>
              <a:rPr lang="en-US" dirty="0"/>
              <a:t>week</a:t>
            </a:r>
            <a:endParaRPr lang="bg-BG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Creating Array – Example</a:t>
            </a:r>
            <a:endParaRPr lang="bg-BG" sz="3800" dirty="0"/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901700" y="2133600"/>
            <a:ext cx="10374312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daysOfWeek 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"Monday",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"Tuesday",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"Wednesday",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"Thursday",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"Friday",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"Saturday",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"Sunday"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62466" name="Picture 2" descr="http://www.blogcdn.com/www.joystiq.com/media/2007/01/astrologydepiction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27850" y="2451005"/>
            <a:ext cx="3143362" cy="2654395"/>
          </a:xfrm>
          <a:prstGeom prst="roundRect">
            <a:avLst>
              <a:gd name="adj" fmla="val 19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1670679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/>
              <a:t>Accessing Array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Read and Modify Elements by Index</a:t>
            </a:r>
            <a:endParaRPr lang="en-US" dirty="0"/>
          </a:p>
        </p:txBody>
      </p:sp>
      <p:pic>
        <p:nvPicPr>
          <p:cNvPr id="61443" name="Picture 3" descr="http://www.elab-experience.com/product/image/38/micro_hot_pinset_ki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0484" y="1015747"/>
            <a:ext cx="5234728" cy="3481092"/>
          </a:xfrm>
          <a:prstGeom prst="roundRect">
            <a:avLst>
              <a:gd name="adj" fmla="val 458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09764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2367</Words>
  <Application>Microsoft Office PowerPoint</Application>
  <PresentationFormat>Custom</PresentationFormat>
  <Paragraphs>451</Paragraphs>
  <Slides>50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SoftUni 16x9</vt:lpstr>
      <vt:lpstr>Arrays, Lists, Stacks, Queues</vt:lpstr>
      <vt:lpstr>Table of Contents</vt:lpstr>
      <vt:lpstr>Declaring and Creating Arrays </vt:lpstr>
      <vt:lpstr>What are Arrays?</vt:lpstr>
      <vt:lpstr>Declaring Arrays</vt:lpstr>
      <vt:lpstr>Creating Arrays</vt:lpstr>
      <vt:lpstr>Creating and Initializing Arrays</vt:lpstr>
      <vt:lpstr>Creating Array – Example</vt:lpstr>
      <vt:lpstr>Accessing Array Elements</vt:lpstr>
      <vt:lpstr>How to Access Array Element?</vt:lpstr>
      <vt:lpstr>Accessing Array Elements – Examples</vt:lpstr>
      <vt:lpstr>Accessing Elements By Index </vt:lpstr>
      <vt:lpstr>Arrays: Input and Output</vt:lpstr>
      <vt:lpstr>Reading Arrays From the Console</vt:lpstr>
      <vt:lpstr>Reading Array Values at a Single Line</vt:lpstr>
      <vt:lpstr>Printing Arrays on the Console</vt:lpstr>
      <vt:lpstr>Printing with String.Join(…) / ForEach(…)</vt:lpstr>
      <vt:lpstr>Printing Arrays</vt:lpstr>
      <vt:lpstr>Processing Array Elements Using for and foreach</vt:lpstr>
      <vt:lpstr>Processing Arrays: for Statement</vt:lpstr>
      <vt:lpstr>Processing Arrays Using for Loop – Examples</vt:lpstr>
      <vt:lpstr>Processing Arrays: foreach</vt:lpstr>
      <vt:lpstr>Processing Arrays Using foreach – Example</vt:lpstr>
      <vt:lpstr>Processing Arrays</vt:lpstr>
      <vt:lpstr>Static Methods in the Array Class</vt:lpstr>
      <vt:lpstr>Array Static Methods</vt:lpstr>
      <vt:lpstr>Exercises in Class</vt:lpstr>
      <vt:lpstr>Resizable Arrays</vt:lpstr>
      <vt:lpstr>Lists (Resizable Arrays)</vt:lpstr>
      <vt:lpstr>List Example </vt:lpstr>
      <vt:lpstr>Lists &lt;T&gt;</vt:lpstr>
      <vt:lpstr>How The List&lt;T&gt; Works?</vt:lpstr>
      <vt:lpstr>Resizing Lists</vt:lpstr>
      <vt:lpstr>List&lt;T&gt; Methods</vt:lpstr>
      <vt:lpstr>List&lt;T&gt; Methods (1)</vt:lpstr>
      <vt:lpstr>List&lt;T&gt; Methods (2)</vt:lpstr>
      <vt:lpstr>Stack – LIFO Data Structure</vt:lpstr>
      <vt:lpstr>Stack&lt;T&gt;</vt:lpstr>
      <vt:lpstr>Working with Stacks</vt:lpstr>
      <vt:lpstr>Queue – FIFO Data Structure</vt:lpstr>
      <vt:lpstr>Queue&lt;T&gt;</vt:lpstr>
      <vt:lpstr>Queue&lt;T&gt;</vt:lpstr>
      <vt:lpstr>LINQ Extension Methods for Collections</vt:lpstr>
      <vt:lpstr>Using System.LINQ with collections</vt:lpstr>
      <vt:lpstr>LINQ Extension Methods</vt:lpstr>
      <vt:lpstr>LINQ Extension Methods</vt:lpstr>
      <vt:lpstr>Summary</vt:lpstr>
      <vt:lpstr>Arrays, Lists, Stacks, Queues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Arrays, Lists, Stacks, Queues</dc:title>
  <dc:subject>C# Basics Course</dc:subject>
  <dc:creator/>
  <cp:keywords>C#, arrays, lists, stacks, queues,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2015-09-14T11:56:37Z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